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666" r:id="rId3"/>
    <p:sldId id="748" r:id="rId4"/>
    <p:sldId id="736" r:id="rId5"/>
    <p:sldId id="737" r:id="rId6"/>
    <p:sldId id="747" r:id="rId7"/>
    <p:sldId id="749" r:id="rId8"/>
    <p:sldId id="741" r:id="rId9"/>
    <p:sldId id="738" r:id="rId10"/>
    <p:sldId id="740" r:id="rId11"/>
    <p:sldId id="750" r:id="rId12"/>
    <p:sldId id="752" r:id="rId13"/>
    <p:sldId id="753" r:id="rId14"/>
    <p:sldId id="742" r:id="rId15"/>
    <p:sldId id="743" r:id="rId16"/>
    <p:sldId id="754" r:id="rId17"/>
    <p:sldId id="744" r:id="rId18"/>
    <p:sldId id="755" r:id="rId19"/>
    <p:sldId id="745" r:id="rId20"/>
    <p:sldId id="74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B40F5-E023-4ED8-B11B-4C57272C4A21}">
          <p14:sldIdLst>
            <p14:sldId id="666"/>
            <p14:sldId id="748"/>
            <p14:sldId id="736"/>
            <p14:sldId id="737"/>
            <p14:sldId id="747"/>
            <p14:sldId id="749"/>
            <p14:sldId id="741"/>
            <p14:sldId id="738"/>
            <p14:sldId id="740"/>
            <p14:sldId id="750"/>
            <p14:sldId id="752"/>
            <p14:sldId id="753"/>
            <p14:sldId id="742"/>
            <p14:sldId id="743"/>
            <p14:sldId id="754"/>
            <p14:sldId id="744"/>
            <p14:sldId id="755"/>
            <p14:sldId id="745"/>
            <p14:sldId id="7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son, James" initials="TJ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3FDE3"/>
    <a:srgbClr val="902AF6"/>
    <a:srgbClr val="F03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83509" autoAdjust="0"/>
  </p:normalViewPr>
  <p:slideViewPr>
    <p:cSldViewPr>
      <p:cViewPr varScale="1">
        <p:scale>
          <a:sx n="98" d="100"/>
          <a:sy n="98" d="100"/>
        </p:scale>
        <p:origin x="202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1995-9815-44C2-BC31-4ED6C63B8B8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19EA-7277-4C2D-AA62-54704560D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184A-DA9D-4374-8E21-D521B0F11FAB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C1E2D-6915-48DE-882D-0DD49F7980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724400"/>
            <a:ext cx="64008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955"/>
            <a:ext cx="9144000" cy="806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006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60960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6200" y="76200"/>
            <a:ext cx="8991600" cy="685800"/>
          </a:xfrm>
        </p:spPr>
        <p:txBody>
          <a:bodyPr>
            <a:noAutofit/>
          </a:bodyPr>
          <a:lstStyle>
            <a:lvl1pPr algn="ctr">
              <a:spcAft>
                <a:spcPts val="1200"/>
              </a:spcAft>
              <a:defRPr sz="3600"/>
            </a:lvl1pPr>
            <a:lvl2pPr>
              <a:spcAft>
                <a:spcPts val="1200"/>
              </a:spcAft>
              <a:defRPr sz="3200"/>
            </a:lvl2pPr>
            <a:lvl3pPr>
              <a:spcAft>
                <a:spcPts val="1200"/>
              </a:spcAft>
              <a:defRPr sz="2800"/>
            </a:lvl3pPr>
            <a:lvl4pPr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US" dirty="0" err="1"/>
              <a:t>Clicak</a:t>
            </a:r>
            <a:r>
              <a:rPr lang="en-US" dirty="0"/>
              <a:t>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7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1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ames.Thorson\Desktop\UW Hideaway\Course plan 2014\Advertisement\Images\9526628934_84959710e8_b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74" r:id="rId5"/>
    <p:sldLayoutId id="2147483651" r:id="rId6"/>
    <p:sldLayoutId id="2147483652" r:id="rId7"/>
    <p:sldLayoutId id="2147483653" r:id="rId8"/>
    <p:sldLayoutId id="2147483654" r:id="rId9"/>
    <p:sldLayoutId id="2147483672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9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EFC8-36CB-4CE9-8BB6-DE0D5707FCD2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 descr="C:\Users\James.Thorson\Desktop\UW Hideaway\Meetings and Presentations\2014-04-04 -- UBC visit\Photos\fingerling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 t="-1" r="10701" b="37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22098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Generalized graphical mixed models combine strengths from causal, additive, and linear mixed models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867400"/>
            <a:ext cx="9144000" cy="9906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James T Thorson</a:t>
            </a:r>
          </a:p>
        </p:txBody>
      </p:sp>
    </p:spTree>
    <p:extLst>
      <p:ext uri="{BB962C8B-B14F-4D97-AF65-F5344CB8AC3E}">
        <p14:creationId xmlns:p14="http://schemas.microsoft.com/office/powerpoint/2010/main" val="38259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4"/>
    </mc:Choice>
    <mc:Fallback xmlns="">
      <p:transition spd="slow" advTm="460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Imagine two ages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/>
                  <a:t>) and three years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b="1" i="1"/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/>
                            <m:t>Year</m:t>
                          </m:r>
                        </m:sub>
                      </m:sSub>
                      <m:r>
                        <a:rPr lang="en-US" sz="2000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/>
                              </m:ctrlPr>
                            </m:mP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1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1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/>
                        <m:t>vec</m:t>
                      </m:r>
                      <m:d>
                        <m:dPr>
                          <m:ctrlPr>
                            <a:rPr lang="en-US" sz="2000" i="1"/>
                          </m:ctrlPr>
                        </m:dPr>
                        <m:e>
                          <m:r>
                            <a:rPr lang="en-US" sz="2000" b="1" i="1"/>
                            <m:t>𝛀</m:t>
                          </m:r>
                        </m:e>
                      </m:d>
                      <m:r>
                        <a:rPr lang="en-US" sz="2000" i="1"/>
                        <m:t>=(</m:t>
                      </m:r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i="1"/>
                            <m:t>𝜔</m:t>
                          </m:r>
                        </m:e>
                        <m:sub>
                          <m:r>
                            <a:rPr lang="en-US" sz="2000" i="1"/>
                            <m:t>1,1</m:t>
                          </m:r>
                        </m:sub>
                      </m:sSub>
                      <m:r>
                        <a:rPr lang="en-US" sz="2000" i="1"/>
                        <m:t>,</m:t>
                      </m:r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i="1"/>
                            <m:t>𝜔</m:t>
                          </m:r>
                        </m:e>
                        <m:sub>
                          <m:r>
                            <a:rPr lang="en-US" sz="2000" i="1"/>
                            <m:t>2,1</m:t>
                          </m:r>
                        </m:sub>
                      </m:sSub>
                      <m:r>
                        <a:rPr lang="en-US" sz="2000" i="1"/>
                        <m:t>,</m:t>
                      </m:r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i="1"/>
                            <m:t>𝜔</m:t>
                          </m:r>
                        </m:e>
                        <m:sub>
                          <m:r>
                            <a:rPr lang="en-US" sz="2000" i="1"/>
                            <m:t>1,2</m:t>
                          </m:r>
                        </m:sub>
                      </m:sSub>
                      <m:r>
                        <a:rPr lang="en-US" sz="2000" i="1"/>
                        <m:t>,</m:t>
                      </m:r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i="1"/>
                            <m:t>𝜔</m:t>
                          </m:r>
                        </m:e>
                        <m:sub>
                          <m:r>
                            <a:rPr lang="en-US" sz="2000" i="1"/>
                            <m:t>2,2</m:t>
                          </m:r>
                        </m:sub>
                      </m:sSub>
                      <m:r>
                        <a:rPr lang="en-US" sz="2000" i="1"/>
                        <m:t>,</m:t>
                      </m:r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i="1"/>
                            <m:t>𝜔</m:t>
                          </m:r>
                        </m:e>
                        <m:sub>
                          <m:r>
                            <a:rPr lang="en-US" sz="2000" i="1"/>
                            <m:t>1,3</m:t>
                          </m:r>
                        </m:sub>
                      </m:sSub>
                      <m:r>
                        <a:rPr lang="en-US" sz="2000" i="1"/>
                        <m:t>,</m:t>
                      </m:r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i="1"/>
                            <m:t>𝜔</m:t>
                          </m:r>
                        </m:e>
                        <m:sub>
                          <m:r>
                            <a:rPr lang="en-US" sz="2000" i="1"/>
                            <m:t>2,3</m:t>
                          </m:r>
                        </m:sub>
                      </m:sSub>
                      <m:r>
                        <a:rPr lang="en-US" sz="2000" i="1"/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b="1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/>
                                  </m:ctrlPr>
                                </m:sSubPr>
                                <m:e>
                                  <m:r>
                                    <a:rPr lang="en-US" sz="2000" i="1"/>
                                    <m:t>𝜌</m:t>
                                  </m:r>
                                </m:e>
                                <m:sub>
                                  <m:r>
                                    <a:rPr lang="en-US" sz="2000"/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/>
                                      </m:ctrlPr>
                                    </m:sSubPr>
                                    <m:e>
                                      <m:r>
                                        <a:rPr lang="en-US" sz="2000" b="1" i="1"/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/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/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/>
                                      </m:ctrlPr>
                                    </m:sSubPr>
                                    <m:e>
                                      <m:r>
                                        <a:rPr lang="en-US" sz="2000" b="1" i="1"/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/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𝑛</m:t>
                              </m:r>
                            </m:e>
                            <m:sub>
                              <m:r>
                                <a:rPr lang="en-US" sz="2000" i="1"/>
                                <m:t>𝑎</m:t>
                              </m:r>
                              <m:r>
                                <a:rPr lang="en-US" sz="2000" i="1"/>
                                <m:t>−1,</m:t>
                              </m:r>
                              <m:r>
                                <a:rPr lang="en-US" sz="2000" i="1"/>
                                <m:t>𝑡</m:t>
                              </m:r>
                            </m:sub>
                          </m:sSub>
                          <m:r>
                            <a:rPr lang="en-US" sz="2000" i="1"/>
                            <m:t>→</m:t>
                          </m:r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𝑛</m:t>
                              </m:r>
                            </m:e>
                            <m:sub>
                              <m:r>
                                <a:rPr lang="en-US" sz="2000" i="1"/>
                                <m:t>𝑎</m:t>
                              </m:r>
                            </m:sub>
                          </m:sSub>
                          <m:r>
                            <a:rPr lang="en-US" sz="2000" i="1"/>
                            <m:t>,</m:t>
                          </m:r>
                          <m:r>
                            <a:rPr lang="en-US" sz="2000" i="1"/>
                            <m:t>𝑡</m:t>
                          </m:r>
                        </m:lim>
                      </m:limLow>
                      <m:r>
                        <a:rPr lang="en-US" sz="2000" i="1"/>
                        <m:t>=</m:t>
                      </m:r>
                      <m:sSub>
                        <m:sSubPr>
                          <m:ctrlPr>
                            <a:rPr lang="en-US" sz="2000" b="1" i="1"/>
                          </m:ctrlPr>
                        </m:sSubPr>
                        <m:e>
                          <m:r>
                            <a:rPr lang="en-US" sz="2000" i="1"/>
                            <m:t>𝜌</m:t>
                          </m:r>
                        </m:e>
                        <m:sub>
                          <m:r>
                            <a:rPr lang="en-US" sz="2000"/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/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/>
                                    </m:ctrlPr>
                                  </m:sSubPr>
                                  <m:e>
                                    <m:r>
                                      <a:rPr lang="en-US" sz="2000" b="1" i="1"/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/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/>
                                    </m:ctrlPr>
                                  </m:sSubPr>
                                  <m:e>
                                    <m:r>
                                      <a:rPr lang="en-US" sz="2000" b="1" i="1"/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/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/>
                                    </m:ctrlPr>
                                  </m:sSubPr>
                                  <m:e>
                                    <m:r>
                                      <a:rPr lang="en-US" sz="2000" b="1" i="1"/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/>
                                      <m:t>Age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/>
                              </m:ctrlPr>
                            </m:mP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667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6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Imagine two ages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dirty="0"/>
                  <a:t>) and three years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8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/>
                          </m:ctrlPr>
                        </m:sSubPr>
                        <m:e>
                          <m:r>
                            <a:rPr lang="en-US" sz="1800" b="1" i="1"/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/>
                            <m:t>Year</m:t>
                          </m:r>
                        </m:sub>
                      </m:sSub>
                      <m:r>
                        <a:rPr lang="en-US" sz="1800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/>
                              </m:ctrlPr>
                            </m:mP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1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1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b="1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1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b="1" i="1"/>
                                  </m:ctrlPr>
                                </m:sSubPr>
                                <m:e>
                                  <m:r>
                                    <a:rPr lang="en-US" sz="1800" i="1"/>
                                    <m:t>𝜌</m:t>
                                  </m:r>
                                </m:e>
                                <m:sub>
                                  <m:r>
                                    <a:rPr lang="en-US" sz="1800"/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/>
                                      </m:ctrlPr>
                                    </m:sSubPr>
                                    <m:e>
                                      <m:r>
                                        <a:rPr lang="en-US" sz="1800" b="1" i="1"/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/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/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/>
                                      </m:ctrlPr>
                                    </m:sSubPr>
                                    <m:e>
                                      <m:r>
                                        <a:rPr lang="en-US" sz="1800" b="1" i="1"/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/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/>
                              </m:ctrlPr>
                            </m:sSubPr>
                            <m:e>
                              <m:r>
                                <a:rPr lang="en-US" sz="1800" i="1"/>
                                <m:t>𝑛</m:t>
                              </m:r>
                            </m:e>
                            <m:sub>
                              <m:r>
                                <a:rPr lang="en-US" sz="1800" i="1"/>
                                <m:t>𝑎</m:t>
                              </m:r>
                              <m:r>
                                <a:rPr lang="en-US" sz="1800" i="1"/>
                                <m:t>,</m:t>
                              </m:r>
                              <m:r>
                                <a:rPr lang="en-US" sz="1800" i="1"/>
                                <m:t>𝑡</m:t>
                              </m:r>
                              <m:r>
                                <a:rPr lang="en-US" sz="1800" i="1"/>
                                <m:t>−1</m:t>
                              </m:r>
                            </m:sub>
                          </m:sSub>
                          <m:r>
                            <a:rPr lang="en-US" sz="1800" i="1"/>
                            <m:t>→</m:t>
                          </m:r>
                          <m:sSub>
                            <m:sSubPr>
                              <m:ctrlPr>
                                <a:rPr lang="en-US" sz="1800" i="1"/>
                              </m:ctrlPr>
                            </m:sSubPr>
                            <m:e>
                              <m:r>
                                <a:rPr lang="en-US" sz="1800" i="1"/>
                                <m:t>𝑛</m:t>
                              </m:r>
                            </m:e>
                            <m:sub>
                              <m:r>
                                <a:rPr lang="en-US" sz="1800" i="1"/>
                                <m:t>𝑎</m:t>
                              </m:r>
                            </m:sub>
                          </m:sSub>
                          <m:r>
                            <a:rPr lang="en-US" sz="1800" i="1"/>
                            <m:t>,</m:t>
                          </m:r>
                          <m:r>
                            <a:rPr lang="en-US" sz="1800" i="1"/>
                            <m:t>𝑡</m:t>
                          </m:r>
                        </m:lim>
                      </m:limLow>
                      <m:r>
                        <a:rPr lang="en-US" sz="1800" i="1"/>
                        <m:t>=</m:t>
                      </m:r>
                      <m:sSub>
                        <m:sSubPr>
                          <m:ctrlPr>
                            <a:rPr lang="en-US" sz="1800" b="1" i="1"/>
                          </m:ctrlPr>
                        </m:sSubPr>
                        <m:e>
                          <m:r>
                            <a:rPr lang="en-US" sz="1800" i="1"/>
                            <m:t>𝜌</m:t>
                          </m:r>
                        </m:e>
                        <m:sub>
                          <m:r>
                            <a:rPr lang="en-US" sz="1800"/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/>
                              </m:ctrlPr>
                            </m:mP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1" i="1"/>
                                    </m:ctrlPr>
                                  </m:sSubPr>
                                  <m:e>
                                    <m:r>
                                      <a:rPr lang="en-US" sz="1800" b="1" i="1"/>
                                      <m:t>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/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b="1" i="1"/>
                                    </m:ctrlPr>
                                  </m:sSubPr>
                                  <m:e>
                                    <m:r>
                                      <a:rPr lang="en-US" sz="1800" b="1" i="1"/>
                                      <m:t>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/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/>
                              </m:ctrlPr>
                            </m:mP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/>
                                    </m:ctrlPr>
                                  </m:sSubPr>
                                  <m:e>
                                    <m:r>
                                      <a:rPr lang="en-US" sz="18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/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/>
                                    </m:ctrlPr>
                                  </m:sSubPr>
                                  <m:e>
                                    <m:r>
                                      <a:rPr lang="en-US" sz="18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/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/>
                                    </m:ctrlPr>
                                  </m:sSubPr>
                                  <m:e>
                                    <m:r>
                                      <a:rPr lang="en-US" sz="18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/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/>
                                    </m:ctrlPr>
                                  </m:sSubPr>
                                  <m:e>
                                    <m:r>
                                      <a:rPr lang="en-US" sz="18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/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/>
                                  </m:ctrlPr>
                                </m:sSubPr>
                                <m:e>
                                  <m:r>
                                    <a:rPr lang="en-US" sz="1800" i="1"/>
                                    <m:t>𝜌</m:t>
                                  </m:r>
                                </m:e>
                                <m:sub>
                                  <m:r>
                                    <a:rPr lang="en-US" sz="1800"/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1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/>
                                      </m:ctrlPr>
                                    </m:sSubPr>
                                    <m:e>
                                      <m:r>
                                        <a:rPr lang="en-US" sz="1800" b="1" i="1"/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/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1800" b="1" i="1"/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1800" b="1" i="1"/>
                                      </m:ctrlPr>
                                    </m:sSubPr>
                                    <m:e>
                                      <m:r>
                                        <a:rPr lang="en-US" sz="1800" b="1" i="1"/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/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800" i="1"/>
                              </m:ctrlPr>
                            </m:sSubPr>
                            <m:e>
                              <m:r>
                                <a:rPr lang="en-US" sz="1800" i="1"/>
                                <m:t>𝑛</m:t>
                              </m:r>
                            </m:e>
                            <m:sub>
                              <m:r>
                                <a:rPr lang="en-US" sz="1800" i="1"/>
                                <m:t>𝑎</m:t>
                              </m:r>
                              <m:r>
                                <a:rPr lang="en-US" sz="1800" i="1"/>
                                <m:t>−1,</m:t>
                              </m:r>
                              <m:r>
                                <a:rPr lang="en-US" sz="1800" i="1"/>
                                <m:t>𝑡</m:t>
                              </m:r>
                              <m:r>
                                <a:rPr lang="en-US" sz="1800" i="1"/>
                                <m:t>−1</m:t>
                              </m:r>
                            </m:sub>
                          </m:sSub>
                          <m:r>
                            <a:rPr lang="en-US" sz="1800" i="1"/>
                            <m:t>→</m:t>
                          </m:r>
                          <m:sSub>
                            <m:sSubPr>
                              <m:ctrlPr>
                                <a:rPr lang="en-US" sz="1800" i="1"/>
                              </m:ctrlPr>
                            </m:sSubPr>
                            <m:e>
                              <m:r>
                                <a:rPr lang="en-US" sz="1800" i="1"/>
                                <m:t>𝑛</m:t>
                              </m:r>
                            </m:e>
                            <m:sub>
                              <m:r>
                                <a:rPr lang="en-US" sz="1800" i="1"/>
                                <m:t>𝑎</m:t>
                              </m:r>
                            </m:sub>
                          </m:sSub>
                          <m:r>
                            <a:rPr lang="en-US" sz="1800" i="1"/>
                            <m:t>,</m:t>
                          </m:r>
                          <m:r>
                            <a:rPr lang="en-US" sz="1800" i="1"/>
                            <m:t>𝑡</m:t>
                          </m:r>
                        </m:lim>
                      </m:limLow>
                      <m:r>
                        <a:rPr lang="en-US" sz="1800" i="1"/>
                        <m:t>=</m:t>
                      </m:r>
                      <m:sSub>
                        <m:sSubPr>
                          <m:ctrlPr>
                            <a:rPr lang="en-US" sz="1800" i="1"/>
                          </m:ctrlPr>
                        </m:sSubPr>
                        <m:e>
                          <m:r>
                            <a:rPr lang="en-US" sz="1800" i="1"/>
                            <m:t>𝜌</m:t>
                          </m:r>
                        </m:e>
                        <m:sub>
                          <m:r>
                            <a:rPr lang="en-US" sz="1800"/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/>
                              </m:ctrlPr>
                            </m:mP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1" i="1"/>
                                    </m:ctrlPr>
                                  </m:sSubPr>
                                  <m:e>
                                    <m:r>
                                      <a:rPr lang="en-US" sz="1800" b="1" i="1"/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/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b="1" i="1"/>
                                    </m:ctrlPr>
                                  </m:sSubPr>
                                  <m:e>
                                    <m:r>
                                      <a:rPr lang="en-US" sz="1800" b="1" i="1"/>
                                      <m:t>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/>
                                      <m:t>Age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/>
                              </m:ctrlPr>
                            </m:mP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/>
                                    </m:ctrlPr>
                                  </m:sSubPr>
                                  <m:e>
                                    <m:r>
                                      <a:rPr lang="en-US" sz="18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/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/>
                                    </m:ctrlPr>
                                  </m:sSubPr>
                                  <m:e>
                                    <m:r>
                                      <a:rPr lang="en-US" sz="18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i="1"/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  <m:e>
                                <m:r>
                                  <a:rPr lang="en-US" sz="1800" i="1"/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533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49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Imagine two ages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/>
                  <a:t>) and three years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b="1" i="1"/>
                            <m:t>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/>
                            <m:t>Year</m:t>
                          </m:r>
                        </m:sub>
                      </m:sSub>
                      <m:r>
                        <a:rPr lang="en-US" sz="2000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/>
                              </m:ctrlPr>
                            </m:mP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1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1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b="1" i="1"/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/>
                            <m:t>joint</m:t>
                          </m:r>
                        </m:sub>
                      </m:sSub>
                      <m:r>
                        <a:rPr lang="en-US" sz="2000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/>
                              </m:ctrlPr>
                            </m:mP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/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667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Population dynamics: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AF58B-C729-4DC9-88E7-598ED946DA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76200"/>
            <a:ext cx="4472940" cy="678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083D141-4181-456D-8B11-D8943EEBE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882011"/>
                  </p:ext>
                </p:extLst>
              </p:nvPr>
            </p:nvGraphicFramePr>
            <p:xfrm>
              <a:off x="152399" y="1066800"/>
              <a:ext cx="4419601" cy="54589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1376">
                      <a:extLst>
                        <a:ext uri="{9D8B030D-6E8A-4147-A177-3AD203B41FA5}">
                          <a16:colId xmlns:a16="http://schemas.microsoft.com/office/drawing/2014/main" val="2214904005"/>
                        </a:ext>
                      </a:extLst>
                    </a:gridCol>
                    <a:gridCol w="997903">
                      <a:extLst>
                        <a:ext uri="{9D8B030D-6E8A-4147-A177-3AD203B41FA5}">
                          <a16:colId xmlns:a16="http://schemas.microsoft.com/office/drawing/2014/main" val="2446468049"/>
                        </a:ext>
                      </a:extLst>
                    </a:gridCol>
                    <a:gridCol w="954291">
                      <a:extLst>
                        <a:ext uri="{9D8B030D-6E8A-4147-A177-3AD203B41FA5}">
                          <a16:colId xmlns:a16="http://schemas.microsoft.com/office/drawing/2014/main" val="2817550605"/>
                        </a:ext>
                      </a:extLst>
                    </a:gridCol>
                    <a:gridCol w="1536031">
                      <a:extLst>
                        <a:ext uri="{9D8B030D-6E8A-4147-A177-3AD203B41FA5}">
                          <a16:colId xmlns:a16="http://schemas.microsoft.com/office/drawing/2014/main" val="2987852806"/>
                        </a:ext>
                      </a:extLst>
                    </a:gridCol>
                  </a:tblGrid>
                  <a:tr h="182880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 included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>
                              <a:solidFill>
                                <a:schemeClr val="tx1"/>
                              </a:solidFill>
                              <a:effectLst/>
                            </a:rPr>
                            <a:t>Proportion of cross-validation variance explained</a:t>
                          </a:r>
                          <a:endParaRPr lang="en-US" sz="1200" b="1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573439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Age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4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Year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4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Cohort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4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US" sz="14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76962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0.00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52824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0.22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573525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0.08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35107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6946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0.32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912259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0.46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544054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598213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81886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083D141-4181-456D-8B11-D8943EEBE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882011"/>
                  </p:ext>
                </p:extLst>
              </p:nvPr>
            </p:nvGraphicFramePr>
            <p:xfrm>
              <a:off x="152399" y="1066800"/>
              <a:ext cx="4419601" cy="54589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1376">
                      <a:extLst>
                        <a:ext uri="{9D8B030D-6E8A-4147-A177-3AD203B41FA5}">
                          <a16:colId xmlns:a16="http://schemas.microsoft.com/office/drawing/2014/main" val="2214904005"/>
                        </a:ext>
                      </a:extLst>
                    </a:gridCol>
                    <a:gridCol w="997903">
                      <a:extLst>
                        <a:ext uri="{9D8B030D-6E8A-4147-A177-3AD203B41FA5}">
                          <a16:colId xmlns:a16="http://schemas.microsoft.com/office/drawing/2014/main" val="2446468049"/>
                        </a:ext>
                      </a:extLst>
                    </a:gridCol>
                    <a:gridCol w="954291">
                      <a:extLst>
                        <a:ext uri="{9D8B030D-6E8A-4147-A177-3AD203B41FA5}">
                          <a16:colId xmlns:a16="http://schemas.microsoft.com/office/drawing/2014/main" val="2817550605"/>
                        </a:ext>
                      </a:extLst>
                    </a:gridCol>
                    <a:gridCol w="1536031">
                      <a:extLst>
                        <a:ext uri="{9D8B030D-6E8A-4147-A177-3AD203B41FA5}">
                          <a16:colId xmlns:a16="http://schemas.microsoft.com/office/drawing/2014/main" val="2987852806"/>
                        </a:ext>
                      </a:extLst>
                    </a:gridCol>
                  </a:tblGrid>
                  <a:tr h="366967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 included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400" b="1">
                              <a:solidFill>
                                <a:schemeClr val="tx1"/>
                              </a:solidFill>
                              <a:effectLst/>
                            </a:rPr>
                            <a:t>Proportion of cross-validation variance explained</a:t>
                          </a:r>
                          <a:endParaRPr lang="en-US" sz="1200" b="1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75734392"/>
                      </a:ext>
                    </a:extLst>
                  </a:tr>
                  <a:tr h="13174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654" t="-28704" r="-377778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93902" t="-28704" r="-252439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2548" t="-28704" r="-163694" b="-29814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7696259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0.00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4528246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0.22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573525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0.08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351072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694633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0.32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9122593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0.46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5440541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598213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None/>
                            <a:tabLst>
                              <a:tab pos="228600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0.35</a:t>
                          </a:r>
                          <a:endParaRPr lang="en-US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8188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57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Phylogenetic comparative methods:</a:t>
            </a:r>
            <a:endParaRPr lang="en-US" b="1" dirty="0"/>
          </a:p>
          <a:p>
            <a:pPr marL="0" indent="0">
              <a:buNone/>
            </a:pPr>
            <a:r>
              <a:rPr lang="en-US" sz="2400" dirty="0"/>
              <a:t>Using </a:t>
            </a:r>
            <a:r>
              <a:rPr lang="en-US" sz="2400" dirty="0" err="1"/>
              <a:t>VertLife</a:t>
            </a:r>
            <a:r>
              <a:rPr lang="en-US" sz="2400" dirty="0"/>
              <a:t> for dated phylogeny</a:t>
            </a:r>
          </a:p>
          <a:p>
            <a:r>
              <a:rPr lang="en-US" sz="2400" dirty="0"/>
              <a:t>Uses molecular markers and fossils to calibrate times since divergence</a:t>
            </a:r>
          </a:p>
          <a:p>
            <a:pPr marL="0" indent="0">
              <a:buNone/>
            </a:pPr>
            <a:r>
              <a:rPr lang="en-US" sz="2400" dirty="0"/>
              <a:t>Using </a:t>
            </a:r>
            <a:r>
              <a:rPr lang="en-US" sz="2400" dirty="0" err="1"/>
              <a:t>PanTHERIA</a:t>
            </a:r>
            <a:r>
              <a:rPr lang="en-US" sz="2400" dirty="0"/>
              <a:t> for traits</a:t>
            </a:r>
          </a:p>
          <a:p>
            <a:r>
              <a:rPr lang="en-US" sz="2400" dirty="0"/>
              <a:t>4999 species matched against phylogeny </a:t>
            </a:r>
          </a:p>
          <a:p>
            <a:pPr marL="0" indent="0">
              <a:buNone/>
            </a:pPr>
            <a:r>
              <a:rPr lang="en-US" sz="2400" dirty="0"/>
              <a:t>Question:</a:t>
            </a:r>
          </a:p>
          <a:p>
            <a:pPr marL="0" indent="0">
              <a:buNone/>
            </a:pPr>
            <a:endParaRPr lang="en-US" sz="2400" b="1" i="1" dirty="0"/>
          </a:p>
          <a:p>
            <a:pPr marL="0" indent="0" algn="ctr">
              <a:buNone/>
            </a:pPr>
            <a:r>
              <a:rPr lang="en-US" sz="2400" b="1" i="1" dirty="0"/>
              <a:t>How does metabolic rate and adult home range scale with body size?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7A4EB2-9ACD-46F3-B767-2043F0BD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57452"/>
              </p:ext>
            </p:extLst>
          </p:nvPr>
        </p:nvGraphicFramePr>
        <p:xfrm>
          <a:off x="838200" y="4495800"/>
          <a:ext cx="7086600" cy="2209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357131316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345453706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358824942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671590396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ln_metabolism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ln_range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ln_size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215282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ln_metabolism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11179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ln_range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661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048049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ln_size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658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3340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62165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5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Phylogenetic comparative methods: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sz="2400" dirty="0"/>
                  <a:t>Trait variation for mammals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𝑑𝑢𝑙𝑡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𝑠𝑖𝑧𝑒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𝑚𝑒𝑡𝑎𝑏𝑜𝑙𝑖𝑠𝑚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𝑚𝐿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𝑂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𝑎𝑑𝑢𝑙𝑡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𝑟𝑎𝑛𝑔𝑒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𝑠𝑖𝑧𝑒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With trade-offs: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metabolism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range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different stabilizing selection for each trait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8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Phylogenetic comparative methods: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9AF9A-15DA-44D2-8902-231DD95CA1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0"/>
            <a:ext cx="4800600" cy="571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6AE03-6110-4407-9752-B2133BC31D91}"/>
              </a:ext>
            </a:extLst>
          </p:cNvPr>
          <p:cNvSpPr txBox="1"/>
          <p:nvPr/>
        </p:nvSpPr>
        <p:spPr>
          <a:xfrm>
            <a:off x="152400" y="990600"/>
            <a:ext cx="38862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Range size is proportion to body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Metabolism is approximate 2/3 scaling with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Body size has weak stabilizing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Range size has strong stabilizing selection conditional on size</a:t>
            </a:r>
          </a:p>
        </p:txBody>
      </p:sp>
    </p:spTree>
    <p:extLst>
      <p:ext uri="{BB962C8B-B14F-4D97-AF65-F5344CB8AC3E}">
        <p14:creationId xmlns:p14="http://schemas.microsoft.com/office/powerpoint/2010/main" val="369076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Diffusion-enhanced </a:t>
                </a:r>
                <a:r>
                  <a:rPr lang="en-US" sz="3800" b="1" dirty="0" err="1"/>
                  <a:t>spatio</a:t>
                </a:r>
                <a:r>
                  <a:rPr lang="en-US" sz="3800" b="1" dirty="0"/>
                  <a:t>-temporal model</a:t>
                </a:r>
                <a:endParaRPr lang="en-US" b="1" dirty="0"/>
              </a:p>
              <a:p>
                <a:r>
                  <a:rPr lang="en-US" dirty="0"/>
                  <a:t>Hotspots may diffuse outward over time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dirty="0"/>
                  <a:t>Lagrangian:</a:t>
                </a:r>
              </a:p>
              <a:p>
                <a:pPr lvl="1"/>
                <a:r>
                  <a:rPr lang="en-US" sz="2400" dirty="0"/>
                  <a:t>Calculate distribution </a:t>
                </a:r>
                <a:r>
                  <a:rPr lang="en-US" dirty="0"/>
                  <a:t>after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starting at known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Use as predicted distribution in a state-space model</a:t>
                </a:r>
              </a:p>
              <a:p>
                <a:r>
                  <a:rPr lang="en-US" sz="2800" dirty="0"/>
                  <a:t>Eulerian</a:t>
                </a:r>
              </a:p>
              <a:p>
                <a:pPr lvl="1"/>
                <a:r>
                  <a:rPr lang="en-US" sz="2400" dirty="0"/>
                  <a:t>Discretize space and define Continuous Time Markov Chain (CTMC)</a:t>
                </a:r>
              </a:p>
              <a:p>
                <a:pPr lvl="1"/>
                <a:r>
                  <a:rPr lang="en-US" sz="2400" dirty="0"/>
                  <a:t>Computation:</a:t>
                </a:r>
              </a:p>
              <a:p>
                <a:pPr lvl="2"/>
                <a:r>
                  <a:rPr lang="en-US" sz="2000" dirty="0"/>
                  <a:t>Exact:  Matrix exponential</a:t>
                </a:r>
              </a:p>
              <a:p>
                <a:pPr lvl="2"/>
                <a:r>
                  <a:rPr lang="en-US" sz="2000" dirty="0"/>
                  <a:t>Approximation:  Euler method or “Uniformization”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Note:</a:t>
                </a:r>
              </a:p>
              <a:p>
                <a:r>
                  <a:rPr lang="en-US" dirty="0"/>
                  <a:t>With diffusion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mean-squared displacement after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dimensions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667" t="-1867" r="-166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E14E46-8E59-44A9-8046-EE13EA08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041903" cy="14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Diffusion-enhanced </a:t>
                </a:r>
                <a:r>
                  <a:rPr lang="en-US" sz="3800" b="1" dirty="0" err="1"/>
                  <a:t>spatio</a:t>
                </a:r>
                <a:r>
                  <a:rPr lang="en-US" sz="3800" b="1" dirty="0"/>
                  <a:t>-temporal model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Model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time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diffusion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time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space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lim>
                      </m:limLow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time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diffusion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B085E5-A0C0-4351-9D72-D712678B07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209800"/>
            <a:ext cx="5867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Conclusions</a:t>
            </a:r>
            <a:endParaRPr lang="en-US" sz="3600" b="1" dirty="0"/>
          </a:p>
          <a:p>
            <a:pPr marL="742950" indent="-742950">
              <a:buFont typeface="+mj-lt"/>
              <a:buAutoNum type="arabicPeriod"/>
            </a:pPr>
            <a:endParaRPr lang="en-US" sz="3800" b="1" dirty="0"/>
          </a:p>
          <a:p>
            <a:pPr marL="742950" indent="-742950">
              <a:buFont typeface="+mj-lt"/>
              <a:buAutoNum type="arabicPeriod"/>
            </a:pPr>
            <a:r>
              <a:rPr lang="en-US" sz="3800" dirty="0"/>
              <a:t>Smoothers (e.g., in a GAM) arise from diffusion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800" dirty="0"/>
              <a:t>Interactions can be combined with evolutionary / spatial / temporal variation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800" dirty="0"/>
              <a:t>Can get mechanistic interpretation for large models</a:t>
            </a:r>
          </a:p>
          <a:p>
            <a:pPr marL="0" indent="0">
              <a:buNone/>
            </a:pP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57600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FC603D-1104-4B69-B3BB-FBA536ECCAA6}"/>
              </a:ext>
            </a:extLst>
          </p:cNvPr>
          <p:cNvSpPr/>
          <p:nvPr/>
        </p:nvSpPr>
        <p:spPr>
          <a:xfrm>
            <a:off x="304800" y="35124"/>
            <a:ext cx="4800600" cy="43434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E050-F203-4D01-8D1F-4A1BE4FBE4CB}"/>
              </a:ext>
            </a:extLst>
          </p:cNvPr>
          <p:cNvSpPr txBox="1"/>
          <p:nvPr/>
        </p:nvSpPr>
        <p:spPr>
          <a:xfrm>
            <a:off x="838200" y="375792"/>
            <a:ext cx="3448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E.g. regression models</a:t>
            </a:r>
          </a:p>
          <a:p>
            <a:endParaRPr lang="en-US" sz="2000" dirty="0"/>
          </a:p>
          <a:p>
            <a:r>
              <a:rPr lang="en-US" sz="2000" dirty="0"/>
              <a:t>Used to interpolate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Density in an SDM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Age-structure in population dynamics</a:t>
            </a:r>
          </a:p>
          <a:p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990C55-2BDB-44E9-8203-7B2D4B50FDCF}"/>
              </a:ext>
            </a:extLst>
          </p:cNvPr>
          <p:cNvSpPr/>
          <p:nvPr/>
        </p:nvSpPr>
        <p:spPr>
          <a:xfrm>
            <a:off x="4114800" y="47388"/>
            <a:ext cx="4800600" cy="4343400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025F61-091F-47E7-8C5E-8FD7EF39EAA9}"/>
              </a:ext>
            </a:extLst>
          </p:cNvPr>
          <p:cNvSpPr/>
          <p:nvPr/>
        </p:nvSpPr>
        <p:spPr>
          <a:xfrm>
            <a:off x="2209800" y="2491740"/>
            <a:ext cx="4800600" cy="434340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40A0B-D5C9-4865-B2F7-50CECA78E542}"/>
              </a:ext>
            </a:extLst>
          </p:cNvPr>
          <p:cNvSpPr txBox="1"/>
          <p:nvPr/>
        </p:nvSpPr>
        <p:spPr>
          <a:xfrm>
            <a:off x="5105400" y="380436"/>
            <a:ext cx="34480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E.g. bespoke models</a:t>
            </a:r>
          </a:p>
          <a:p>
            <a:endParaRPr lang="en-US" sz="2000" dirty="0"/>
          </a:p>
          <a:p>
            <a:r>
              <a:rPr lang="en-US" sz="2000" dirty="0"/>
              <a:t>Used to estimate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Stock-recruit compensation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Production per biomass</a:t>
            </a:r>
          </a:p>
          <a:p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1636A-1909-4D18-B1C9-AB236BA089AD}"/>
              </a:ext>
            </a:extLst>
          </p:cNvPr>
          <p:cNvSpPr txBox="1"/>
          <p:nvPr/>
        </p:nvSpPr>
        <p:spPr>
          <a:xfrm>
            <a:off x="2971800" y="4132956"/>
            <a:ext cx="365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Causal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E.g., policy analysis</a:t>
            </a:r>
          </a:p>
          <a:p>
            <a:endParaRPr lang="en-US" sz="2000" dirty="0"/>
          </a:p>
          <a:p>
            <a:r>
              <a:rPr lang="en-US" sz="2000" dirty="0"/>
              <a:t>Used to predict response to new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Impact of rebuilding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Habitat restoration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479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Three goals for ecological analysis</a:t>
            </a:r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r>
              <a:rPr lang="en-US" sz="3800" b="1" dirty="0"/>
              <a:t>Common types of ecological model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799907-5428-4907-AAFB-8B3E13AC5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26017"/>
              </p:ext>
            </p:extLst>
          </p:nvPr>
        </p:nvGraphicFramePr>
        <p:xfrm>
          <a:off x="228600" y="914400"/>
          <a:ext cx="86868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6504674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65394399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40089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Goal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Population dynamics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7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Interpolate density in species distribution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Estimate age-structure in year without samples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2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Inference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Estimate spatial decorrelation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Estimate the stock-recruit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3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Causal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 consequences for habitat restoration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 response to future climate conditions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45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081340-A061-4181-A802-2D30657F0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273458"/>
              </p:ext>
            </p:extLst>
          </p:nvPr>
        </p:nvGraphicFramePr>
        <p:xfrm>
          <a:off x="228600" y="4143391"/>
          <a:ext cx="8686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86504674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539439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089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Population dynamics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7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 mixed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Analysis of experimental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Recruitment deviations as random variation around stock-recruit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2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Generalized additive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Dome-shaped response to thermal habitat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Time-varying selectivity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3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Structural equation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Habitat effects in site-replicated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15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16"/>
    </mc:Choice>
    <mc:Fallback>
      <p:transition spd="slow" advTm="988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657600"/>
            <a:ext cx="91440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Goal:</a:t>
            </a:r>
          </a:p>
          <a:p>
            <a:pPr marL="0" indent="0">
              <a:buNone/>
            </a:pPr>
            <a:r>
              <a:rPr lang="en-US" i="1" dirty="0"/>
              <a:t>Identify single modelling framework with strengths of LMMs, GAMs, and SEMs, and suitable for prediction, inference, and causal analysis</a:t>
            </a:r>
          </a:p>
          <a:p>
            <a:pPr marL="0" indent="0">
              <a:buNone/>
            </a:pPr>
            <a:endParaRPr lang="en-US" sz="3800" i="1" dirty="0"/>
          </a:p>
          <a:p>
            <a:pPr marL="0" indent="0">
              <a:buNone/>
            </a:pPr>
            <a:endParaRPr lang="en-US" sz="3800" b="1" dirty="0"/>
          </a:p>
          <a:p>
            <a:pPr marL="0" indent="0">
              <a:buNone/>
            </a:pPr>
            <a:endParaRPr lang="en-US" sz="38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DD567B-4EB6-434E-AAC7-9A68BC3E4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4122"/>
              </p:ext>
            </p:extLst>
          </p:nvPr>
        </p:nvGraphicFramePr>
        <p:xfrm>
          <a:off x="304800" y="815340"/>
          <a:ext cx="8686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86504674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539439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0897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Population dynamics example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7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 mixed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Analysis of experimental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Recruitment deviations as random variation around stock-recruit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2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Generalized additive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Dome-shaped response to thermal habitat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Time-varying selectivity curve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3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Structural equation 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Habitat effects in site-replicated design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455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672D57-5D1F-466D-9F8E-AF990D58067A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9144000" cy="693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800" b="1" dirty="0"/>
              <a:t>Three common types of model:</a:t>
            </a:r>
          </a:p>
          <a:p>
            <a:pPr marL="0" indent="0">
              <a:buFont typeface="Arial" pitchFamily="34" charset="0"/>
              <a:buNone/>
            </a:pPr>
            <a:endParaRPr lang="en-US" sz="3800" i="1" dirty="0"/>
          </a:p>
          <a:p>
            <a:pPr marL="0" indent="0">
              <a:buFont typeface="Arial" pitchFamily="34" charset="0"/>
              <a:buNone/>
            </a:pPr>
            <a:endParaRPr lang="en-US" sz="3800" b="1" dirty="0"/>
          </a:p>
          <a:p>
            <a:pPr marL="0" indent="0">
              <a:buFont typeface="Arial" pitchFamily="34" charset="0"/>
              <a:buNone/>
            </a:pP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7473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Replacing regression with simultaneous equations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US" dirty="0"/>
                  <a:t>Linear models: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… can be augmented with a model for the predictor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… </a:t>
                </a:r>
                <a:r>
                  <a:rPr lang="en-US" b="0" dirty="0">
                    <a:latin typeface="Cambria Math" panose="02040503050406030204" pitchFamily="18" charset="0"/>
                  </a:rPr>
                  <a:t>and rewritten as a simultaneous equation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… 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000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Simultaneous equations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have linear simultaneous equations: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𝚲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subtract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from both sides: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divide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from both sides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𝚲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Note the property that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, which extends to matrices. </a:t>
                </a:r>
              </a:p>
              <a:p>
                <a:pPr marL="0" indent="0">
                  <a:buNone/>
                </a:pPr>
                <a:r>
                  <a:rPr lang="en-GB" dirty="0"/>
                  <a:t>This property extends to matrices: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Then we can recompute the expected variance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sample variance follows a Wishart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Wishart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But … this doesn’t include lagged effects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800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5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Approach</a:t>
                </a:r>
                <a:endParaRPr lang="en-US" sz="3600" b="1" dirty="0"/>
              </a:p>
              <a:p>
                <a:pPr marL="0" indent="0">
                  <a:buNone/>
                </a:pPr>
                <a:r>
                  <a:rPr lang="en-US" dirty="0"/>
                  <a:t>Develop “Generalized graphical mixed models” using modular graphs, and show its use for: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Population dynamics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Phylogenetic comparative methods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Diffusion-enhanced </a:t>
                </a:r>
                <a:r>
                  <a:rPr lang="en-US" dirty="0" err="1"/>
                  <a:t>spatio</a:t>
                </a:r>
                <a:r>
                  <a:rPr lang="en-US" dirty="0"/>
                  <a:t>-temporal modelling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sz="3600" b="1" dirty="0"/>
                  <a:t>Basics</a:t>
                </a:r>
              </a:p>
              <a:p>
                <a:pPr marL="0" indent="0">
                  <a:buNone/>
                </a:pPr>
                <a:r>
                  <a:rPr lang="en-US" dirty="0"/>
                  <a:t>For an array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𝐏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MVN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path matrix of interactions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 is the variance of exogenous variation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3800" b="1" dirty="0"/>
              </a:p>
              <a:p>
                <a:pPr marL="0" indent="0">
                  <a:buNone/>
                </a:pPr>
                <a:endParaRPr lang="en-US" sz="3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1933" t="-2044" b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95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/>
              <a:t>Common types of graph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7E775-4104-4D4C-8A7C-B42C6F8951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b="47504"/>
          <a:stretch/>
        </p:blipFill>
        <p:spPr>
          <a:xfrm>
            <a:off x="-22860" y="1204100"/>
            <a:ext cx="4572000" cy="480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385D3-D9B9-472A-B9F3-F9A294B499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t="51165"/>
          <a:stretch/>
        </p:blipFill>
        <p:spPr>
          <a:xfrm>
            <a:off x="4549140" y="1371600"/>
            <a:ext cx="4572000" cy="4469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5F0881-F703-4E91-8D72-27EAC8CF229E}"/>
              </a:ext>
            </a:extLst>
          </p:cNvPr>
          <p:cNvSpPr txBox="1"/>
          <p:nvPr/>
        </p:nvSpPr>
        <p:spPr>
          <a:xfrm>
            <a:off x="304800" y="60960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calculate the interaction of any set of graphs</a:t>
            </a:r>
          </a:p>
        </p:txBody>
      </p:sp>
    </p:spTree>
    <p:extLst>
      <p:ext uri="{BB962C8B-B14F-4D97-AF65-F5344CB8AC3E}">
        <p14:creationId xmlns:p14="http://schemas.microsoft.com/office/powerpoint/2010/main" val="2020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Population dynamics: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Age, year, and cohort effects in abundance-at-age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Tweedie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a graphical model for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joint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Age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Year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Fitted to proportion-at-age for rex sole in the Gulf of Alaska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>
                <a:blip r:embed="rId2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9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6"/>
    </mc:Choice>
    <mc:Fallback xmlns="">
      <p:transition spd="slow" advTm="9881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8149</TotalTime>
  <Words>1053</Words>
  <Application>Microsoft Office PowerPoint</Application>
  <PresentationFormat>On-screen Show (4:3)</PresentationFormat>
  <Paragraphs>274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Times New Roman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Thorson</dc:creator>
  <cp:lastModifiedBy>James.Thorson</cp:lastModifiedBy>
  <cp:revision>666</cp:revision>
  <dcterms:created xsi:type="dcterms:W3CDTF">2010-02-28T21:11:55Z</dcterms:created>
  <dcterms:modified xsi:type="dcterms:W3CDTF">2025-05-05T15:34:49Z</dcterms:modified>
</cp:coreProperties>
</file>